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-8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311" y="1643204"/>
            <a:ext cx="7766936" cy="1646302"/>
          </a:xfrm>
        </p:spPr>
        <p:txBody>
          <a:bodyPr/>
          <a:lstStyle/>
          <a:p>
            <a:r>
              <a:rPr lang="en-US" dirty="0" smtClean="0"/>
              <a:t>Speed Scratch Cooking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311" y="3318812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Sweetwater Union High School District</a:t>
            </a:r>
          </a:p>
          <a:p>
            <a:r>
              <a:rPr lang="en-US" dirty="0" smtClean="0"/>
              <a:t>Nutrition Services</a:t>
            </a:r>
          </a:p>
          <a:p>
            <a:r>
              <a:rPr lang="en-US" dirty="0" smtClean="0"/>
              <a:t>Eric Span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6" y="6120714"/>
            <a:ext cx="2871143" cy="5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8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Alternative Proteins/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232" y="807309"/>
            <a:ext cx="4621427" cy="5968313"/>
          </a:xfrm>
        </p:spPr>
        <p:txBody>
          <a:bodyPr>
            <a:normAutofit fontScale="25000" lnSpcReduction="20000"/>
          </a:bodyPr>
          <a:lstStyle/>
          <a:p>
            <a:r>
              <a:rPr lang="en-US" sz="6000" b="1" dirty="0" smtClean="0"/>
              <a:t>Chicken</a:t>
            </a:r>
          </a:p>
          <a:p>
            <a:pPr lvl="1"/>
            <a:r>
              <a:rPr lang="en-US" sz="6000" dirty="0" smtClean="0"/>
              <a:t>Small batch, raw, and antibiotic free</a:t>
            </a:r>
          </a:p>
          <a:p>
            <a:pPr lvl="2"/>
            <a:r>
              <a:rPr lang="en-US" sz="5600" dirty="0" smtClean="0"/>
              <a:t>Ex) Kung </a:t>
            </a:r>
            <a:r>
              <a:rPr lang="en-US" sz="5600" dirty="0" err="1" smtClean="0"/>
              <a:t>Pao</a:t>
            </a:r>
            <a:r>
              <a:rPr lang="en-US" sz="5600" dirty="0" smtClean="0"/>
              <a:t> Chicken </a:t>
            </a:r>
          </a:p>
          <a:p>
            <a:pPr lvl="2"/>
            <a:r>
              <a:rPr lang="en-US" sz="5600" dirty="0" smtClean="0"/>
              <a:t>Ex) Chicken </a:t>
            </a:r>
            <a:r>
              <a:rPr lang="en-US" sz="5600" dirty="0" err="1" smtClean="0"/>
              <a:t>Parm</a:t>
            </a:r>
            <a:endParaRPr lang="en-US" sz="5600" dirty="0" smtClean="0"/>
          </a:p>
          <a:p>
            <a:r>
              <a:rPr lang="en-US" sz="6000" b="1" dirty="0" smtClean="0"/>
              <a:t>Pork</a:t>
            </a:r>
          </a:p>
          <a:p>
            <a:pPr lvl="1"/>
            <a:r>
              <a:rPr lang="en-US" sz="6000" dirty="0" smtClean="0"/>
              <a:t>USDA/ J.T.M. Food Group/ Jones</a:t>
            </a:r>
          </a:p>
          <a:p>
            <a:pPr lvl="2"/>
            <a:r>
              <a:rPr lang="en-US" sz="5600" dirty="0" smtClean="0"/>
              <a:t>Ex) Chorizo Breakfast Sandwich</a:t>
            </a:r>
          </a:p>
          <a:p>
            <a:pPr lvl="2"/>
            <a:r>
              <a:rPr lang="en-US" sz="5600" dirty="0" smtClean="0"/>
              <a:t>Ex) Pulled Pork Sandwich</a:t>
            </a:r>
          </a:p>
          <a:p>
            <a:pPr lvl="2"/>
            <a:r>
              <a:rPr lang="en-US" sz="5600" dirty="0" smtClean="0"/>
              <a:t>Ex) BBQ Rib Plate</a:t>
            </a:r>
          </a:p>
          <a:p>
            <a:r>
              <a:rPr lang="en-US" sz="6000" b="1" dirty="0" smtClean="0"/>
              <a:t>Beef</a:t>
            </a:r>
          </a:p>
          <a:p>
            <a:pPr lvl="1"/>
            <a:r>
              <a:rPr lang="en-US" sz="6000" dirty="0" smtClean="0"/>
              <a:t>Grass-fed angus beef, raw, cut in house</a:t>
            </a:r>
          </a:p>
          <a:p>
            <a:pPr lvl="2"/>
            <a:r>
              <a:rPr lang="en-US" sz="5600" dirty="0" smtClean="0"/>
              <a:t>Ex) Mongolian Beef Bowl</a:t>
            </a:r>
          </a:p>
          <a:p>
            <a:pPr lvl="2"/>
            <a:r>
              <a:rPr lang="en-US" sz="5600" dirty="0" smtClean="0"/>
              <a:t>Ex) Carne Asada Burrito</a:t>
            </a:r>
          </a:p>
          <a:p>
            <a:r>
              <a:rPr lang="en-US" sz="6000" b="1" dirty="0" smtClean="0"/>
              <a:t>Fish</a:t>
            </a:r>
          </a:p>
          <a:p>
            <a:pPr lvl="1"/>
            <a:r>
              <a:rPr lang="en-US" sz="6000" dirty="0" smtClean="0"/>
              <a:t>Locally sourced, humane fishing practices, Catalina Offshore Products</a:t>
            </a:r>
          </a:p>
          <a:p>
            <a:pPr lvl="2"/>
            <a:r>
              <a:rPr lang="en-US" sz="5600" dirty="0" smtClean="0"/>
              <a:t>Tuna</a:t>
            </a:r>
          </a:p>
          <a:p>
            <a:pPr lvl="2"/>
            <a:r>
              <a:rPr lang="en-US" sz="5600" dirty="0" smtClean="0"/>
              <a:t>Shrimp</a:t>
            </a:r>
          </a:p>
          <a:p>
            <a:pPr lvl="2"/>
            <a:r>
              <a:rPr lang="en-US" sz="5600" dirty="0" err="1"/>
              <a:t>Angelito</a:t>
            </a:r>
            <a:endParaRPr lang="en-US" sz="5600" dirty="0"/>
          </a:p>
          <a:p>
            <a:pPr lvl="3"/>
            <a:r>
              <a:rPr lang="en-US" sz="5600" dirty="0" smtClean="0"/>
              <a:t>Ex) Ceviche</a:t>
            </a:r>
          </a:p>
          <a:p>
            <a:pPr marL="0" indent="0">
              <a:buNone/>
            </a:pPr>
            <a:endParaRPr lang="en-US" sz="6400" b="1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6313" y="807309"/>
            <a:ext cx="5824151" cy="5951838"/>
          </a:xfrm>
        </p:spPr>
        <p:txBody>
          <a:bodyPr>
            <a:normAutofit fontScale="25000" lnSpcReduction="20000"/>
          </a:bodyPr>
          <a:lstStyle/>
          <a:p>
            <a:r>
              <a:rPr lang="en-US" sz="6000" b="1" dirty="0" smtClean="0"/>
              <a:t>How Can You Source?</a:t>
            </a:r>
          </a:p>
          <a:p>
            <a:pPr lvl="1"/>
            <a:r>
              <a:rPr lang="en-US" sz="6000" dirty="0" smtClean="0"/>
              <a:t>Request For Proposal (RFP)</a:t>
            </a:r>
          </a:p>
          <a:p>
            <a:pPr lvl="1"/>
            <a:r>
              <a:rPr lang="en-US" sz="6000" dirty="0" smtClean="0"/>
              <a:t>Opportunity Bid Buy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6000" b="1" dirty="0" smtClean="0"/>
              <a:t>Look For Local!</a:t>
            </a:r>
          </a:p>
          <a:p>
            <a:pPr lvl="1"/>
            <a:r>
              <a:rPr lang="en-US" sz="6000" dirty="0" smtClean="0"/>
              <a:t>Ex) </a:t>
            </a:r>
            <a:r>
              <a:rPr lang="en-US" sz="6000" dirty="0" err="1" smtClean="0"/>
              <a:t>Simco</a:t>
            </a:r>
            <a:r>
              <a:rPr lang="en-US" sz="6000" dirty="0" smtClean="0"/>
              <a:t>, Inc.</a:t>
            </a:r>
          </a:p>
          <a:p>
            <a:pPr lvl="1"/>
            <a:r>
              <a:rPr lang="en-US" sz="6000" dirty="0" smtClean="0"/>
              <a:t>Ex) Global Food</a:t>
            </a:r>
          </a:p>
          <a:p>
            <a:pPr lvl="1"/>
            <a:r>
              <a:rPr lang="en-US" sz="6000" dirty="0" smtClean="0"/>
              <a:t>Ex) Catalina Offshore Products (San Diego)</a:t>
            </a:r>
          </a:p>
          <a:p>
            <a:pPr marL="457200" lvl="1" indent="0">
              <a:buNone/>
            </a:pPr>
            <a:endParaRPr lang="en-US" sz="400" dirty="0" smtClean="0"/>
          </a:p>
          <a:p>
            <a:pPr lvl="0">
              <a:buClr>
                <a:srgbClr val="90C226"/>
              </a:buClr>
            </a:pPr>
            <a:r>
              <a:rPr lang="en-US" sz="6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Think Outside the Box</a:t>
            </a:r>
          </a:p>
          <a:p>
            <a:pPr lvl="1">
              <a:buClr>
                <a:srgbClr val="90C226"/>
              </a:buClr>
            </a:pPr>
            <a:r>
              <a:rPr lang="en-US" sz="6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Able to use other sources than just your </a:t>
            </a:r>
            <a:r>
              <a:rPr 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distributor</a:t>
            </a:r>
          </a:p>
          <a:p>
            <a:pPr lvl="1">
              <a:buClr>
                <a:srgbClr val="90C226"/>
              </a:buClr>
            </a:pPr>
            <a:r>
              <a:rPr 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Put in the work for quality</a:t>
            </a:r>
            <a:endParaRPr lang="en-US" sz="6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None/>
            </a:pPr>
            <a:endParaRPr lang="en-US" sz="7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02" y="4316627"/>
            <a:ext cx="3426942" cy="2201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429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Agua Dulce Ceviche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0" y="908910"/>
            <a:ext cx="9292282" cy="589005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/>
              <a:t>Note: Defrost fish 3 days prior to service under refrigeration. You will prepare the fish the day before service. 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Cut fish (</a:t>
            </a:r>
            <a:r>
              <a:rPr lang="en-US" sz="3500" dirty="0" err="1" smtClean="0"/>
              <a:t>Angelito</a:t>
            </a:r>
            <a:r>
              <a:rPr lang="en-US" sz="3500" dirty="0" smtClean="0"/>
              <a:t>) into </a:t>
            </a:r>
            <a:r>
              <a:rPr lang="en-US" sz="3500" dirty="0"/>
              <a:t>similar sized pieces (about 5" long pieces) so fish cooks evenly. Line a baking sheet and place the fish on the sheet. Season each pound of fish with 1/2 </a:t>
            </a:r>
            <a:r>
              <a:rPr lang="en-US" sz="3500" dirty="0" err="1"/>
              <a:t>tsp</a:t>
            </a:r>
            <a:r>
              <a:rPr lang="en-US" sz="3500" dirty="0"/>
              <a:t> salt, 1/2 </a:t>
            </a:r>
            <a:r>
              <a:rPr lang="en-US" sz="3500" dirty="0" err="1"/>
              <a:t>tsp</a:t>
            </a:r>
            <a:r>
              <a:rPr lang="en-US" sz="3500" dirty="0"/>
              <a:t> of pepper, 1/2 </a:t>
            </a:r>
            <a:r>
              <a:rPr lang="en-US" sz="3500" dirty="0" err="1"/>
              <a:t>tsp</a:t>
            </a:r>
            <a:r>
              <a:rPr lang="en-US" sz="3500" dirty="0"/>
              <a:t> garlic and 2 </a:t>
            </a:r>
            <a:r>
              <a:rPr lang="en-US" sz="3500" dirty="0" err="1"/>
              <a:t>oz</a:t>
            </a:r>
            <a:r>
              <a:rPr lang="en-US" sz="3500" dirty="0"/>
              <a:t>, by volume, of lime juice. 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Bake </a:t>
            </a:r>
            <a:r>
              <a:rPr lang="en-US" sz="3500" dirty="0"/>
              <a:t>fish for about 15 minutes until it reaches 145 degrees F. 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Cooked </a:t>
            </a:r>
            <a:r>
              <a:rPr lang="en-US" sz="3500" dirty="0"/>
              <a:t>fish should be cooled from 135 degrees F to 70 degrees F within 2 hours and from 70 degrees F to 41 degrees F or lower in an additional 4 hours</a:t>
            </a:r>
            <a:r>
              <a:rPr lang="en-US" sz="35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Cool </a:t>
            </a:r>
            <a:r>
              <a:rPr lang="en-US" sz="3500" dirty="0"/>
              <a:t>fish to at least 70 degrees F before refrigerating. Once cooled, label with date and time and refrigerate.</a:t>
            </a:r>
            <a:r>
              <a:rPr lang="en-US" sz="3300" dirty="0"/>
              <a:t> </a:t>
            </a:r>
            <a:endParaRPr lang="en-US" sz="33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The </a:t>
            </a:r>
            <a:r>
              <a:rPr lang="en-US" sz="3500" dirty="0"/>
              <a:t>following day, place fish in a bowl shred to big chunks and add the </a:t>
            </a:r>
            <a:r>
              <a:rPr lang="en-US" sz="3500" dirty="0" err="1"/>
              <a:t>pico</a:t>
            </a:r>
            <a:r>
              <a:rPr lang="en-US" sz="3500" dirty="0"/>
              <a:t> de </a:t>
            </a:r>
            <a:r>
              <a:rPr lang="en-US" sz="3500" dirty="0" err="1"/>
              <a:t>gallo</a:t>
            </a:r>
            <a:r>
              <a:rPr lang="en-US" sz="3500" dirty="0"/>
              <a:t>, </a:t>
            </a:r>
            <a:r>
              <a:rPr lang="en-US" sz="3500" dirty="0" smtClean="0"/>
              <a:t>                               rest </a:t>
            </a:r>
            <a:r>
              <a:rPr lang="en-US" sz="3500" dirty="0"/>
              <a:t>of </a:t>
            </a:r>
            <a:r>
              <a:rPr lang="en-US" sz="3500" dirty="0" smtClean="0"/>
              <a:t>the pepper &amp; </a:t>
            </a:r>
            <a:r>
              <a:rPr lang="en-US" sz="3500" dirty="0"/>
              <a:t>salt, lime &amp; orange juice, cucumber, celery and </a:t>
            </a:r>
            <a:r>
              <a:rPr lang="en-US" sz="3500" dirty="0" err="1"/>
              <a:t>tapatio</a:t>
            </a:r>
            <a:r>
              <a:rPr lang="en-US" sz="3500" dirty="0"/>
              <a:t>. 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Serve</a:t>
            </a:r>
            <a:r>
              <a:rPr lang="en-US" sz="3500" dirty="0"/>
              <a:t> 8 ounces, by weight, of ceviche in a clear plastic container. 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Serve </a:t>
            </a:r>
            <a:r>
              <a:rPr lang="en-US" sz="3500" dirty="0"/>
              <a:t>with 2 oz., by weight, of tortilla chips.</a:t>
            </a:r>
            <a:r>
              <a:rPr lang="en-US" sz="33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/>
          </a:p>
          <a:p>
            <a:pPr>
              <a:lnSpc>
                <a:spcPct val="120000"/>
              </a:lnSpc>
            </a:pPr>
            <a:r>
              <a:rPr lang="en-US" sz="3500" b="1" dirty="0" smtClean="0"/>
              <a:t>Contribution </a:t>
            </a:r>
            <a:r>
              <a:rPr lang="en-US" sz="3500" b="1" dirty="0"/>
              <a:t>Information: 2 </a:t>
            </a:r>
            <a:r>
              <a:rPr lang="en-US" sz="3500" b="1" dirty="0" err="1"/>
              <a:t>oz</a:t>
            </a:r>
            <a:r>
              <a:rPr lang="en-US" sz="3500" b="1" dirty="0"/>
              <a:t> M/MA, 2 </a:t>
            </a:r>
            <a:r>
              <a:rPr lang="en-US" sz="3500" b="1" dirty="0" err="1"/>
              <a:t>oz</a:t>
            </a:r>
            <a:r>
              <a:rPr lang="en-US" sz="3500" b="1" dirty="0"/>
              <a:t> grains</a:t>
            </a:r>
            <a:r>
              <a:rPr lang="en-US" sz="3500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0" y="3893754"/>
            <a:ext cx="4357816" cy="2905210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900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0100" y="468643"/>
            <a:ext cx="7766936" cy="1646302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0100" y="1999612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536"/>
            <a:ext cx="7545859" cy="37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1722</TotalTime>
  <Words>183</Words>
  <Application>Microsoft Macintosh PowerPoint</Application>
  <PresentationFormat>Custom</PresentationFormat>
  <Paragraphs>56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Speed Scratch Cooking</vt:lpstr>
      <vt:lpstr>Alternative Proteins/ Sourcing</vt:lpstr>
      <vt:lpstr>Agua Dulce Ceviche</vt:lpstr>
      <vt:lpstr>Questions? </vt:lpstr>
    </vt:vector>
  </TitlesOfParts>
  <Company>Sweetwater Union High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Scratch Cooking</dc:title>
  <dc:creator>Devon Walker</dc:creator>
  <cp:lastModifiedBy>David Kaplan</cp:lastModifiedBy>
  <cp:revision>26</cp:revision>
  <dcterms:created xsi:type="dcterms:W3CDTF">2018-01-11T15:54:11Z</dcterms:created>
  <dcterms:modified xsi:type="dcterms:W3CDTF">2018-01-17T15:00:37Z</dcterms:modified>
</cp:coreProperties>
</file>